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7" r:id="rId4"/>
    <p:sldId id="288" r:id="rId5"/>
    <p:sldId id="290" r:id="rId6"/>
    <p:sldId id="260" r:id="rId7"/>
    <p:sldId id="261" r:id="rId8"/>
    <p:sldId id="263" r:id="rId9"/>
    <p:sldId id="291" r:id="rId10"/>
    <p:sldId id="292" r:id="rId11"/>
    <p:sldId id="270" r:id="rId12"/>
    <p:sldId id="265" r:id="rId13"/>
    <p:sldId id="300" r:id="rId14"/>
    <p:sldId id="299" r:id="rId15"/>
    <p:sldId id="293" r:id="rId16"/>
    <p:sldId id="294" r:id="rId17"/>
    <p:sldId id="296" r:id="rId18"/>
    <p:sldId id="295" r:id="rId19"/>
    <p:sldId id="297" r:id="rId20"/>
    <p:sldId id="298" r:id="rId21"/>
    <p:sldId id="302" r:id="rId22"/>
    <p:sldId id="304" r:id="rId23"/>
    <p:sldId id="303" r:id="rId24"/>
    <p:sldId id="281" r:id="rId25"/>
    <p:sldId id="282" r:id="rId26"/>
    <p:sldId id="283" r:id="rId27"/>
  </p:sldIdLst>
  <p:sldSz cx="12188825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8Djqa/iYuBENmtMF4BdhRbiFps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dhut Tupe" initials="AT" lastIdx="1" clrIdx="0">
    <p:extLst>
      <p:ext uri="{19B8F6BF-5375-455C-9EA6-DF929625EA0E}">
        <p15:presenceInfo xmlns:p15="http://schemas.microsoft.com/office/powerpoint/2012/main" userId="909086c28beae8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D5099F-DAFD-49AE-B624-C94F3CFD8CDA}">
  <a:tblStyle styleId="{25D5099F-DAFD-49AE-B624-C94F3CFD8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71" y="53"/>
      </p:cViewPr>
      <p:guideLst>
        <p:guide orient="horz" pos="100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9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75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406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267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86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687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42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64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061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74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2315964bc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e2315964bc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c6ec0dd07a_3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c6ec0dd07a_3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c6ec0dd07a_3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1c6ec0dd07a_3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62c1ba895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d62c1ba895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caec430f47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caec430f47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c6ec0dd07a_3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1c6ec0dd07a_3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6ec0dd07a_37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c6ec0dd07a_37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ae96cba3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22ae96cba3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62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03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e96cba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2ae96cba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dirty="0"/>
              <a:t>Feature extraction is done using ‘</a:t>
            </a:r>
            <a:r>
              <a:rPr lang="en-IN" dirty="0" err="1"/>
              <a:t>skimage.feature</a:t>
            </a:r>
            <a:r>
              <a:rPr lang="en-IN" dirty="0"/>
              <a:t>’ library mainly focusing on </a:t>
            </a:r>
            <a:r>
              <a:rPr lang="en-IN" dirty="0" err="1"/>
              <a:t>color</a:t>
            </a:r>
            <a:r>
              <a:rPr lang="en-IN" dirty="0"/>
              <a:t>, texture, and shape.  (using: using </a:t>
            </a:r>
            <a:r>
              <a:rPr lang="en-IN" b="1" dirty="0"/>
              <a:t>GLCM</a:t>
            </a:r>
            <a:r>
              <a:rPr lang="en-IN" dirty="0"/>
              <a:t> (Gray-Level Co-occurrence Matrix).)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ae96cba3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22ae96cba3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0" descr="F:\Niranjan Work\A I S S M S\AISSMS PPT Profile Page\PPT Design 6\01.jpg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-317"/>
            <a:ext cx="12189460" cy="685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0"/>
          <p:cNvSpPr txBox="1">
            <a:spLocks noGrp="1"/>
          </p:cNvSpPr>
          <p:nvPr>
            <p:ph type="ctrTitle"/>
          </p:nvPr>
        </p:nvSpPr>
        <p:spPr>
          <a:xfrm>
            <a:off x="1676400" y="2220648"/>
            <a:ext cx="8839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ubTitle" idx="1"/>
          </p:nvPr>
        </p:nvSpPr>
        <p:spPr>
          <a:xfrm>
            <a:off x="1829911" y="4267200"/>
            <a:ext cx="8532178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2777" y="971250"/>
            <a:ext cx="4287424" cy="11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0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>
            <a:spLocks noGrp="1"/>
          </p:cNvSpPr>
          <p:nvPr>
            <p:ph type="pic" idx="2"/>
          </p:nvPr>
        </p:nvSpPr>
        <p:spPr>
          <a:xfrm>
            <a:off x="2389095" y="612775"/>
            <a:ext cx="7313295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0"/>
          <p:cNvSpPr txBox="1">
            <a:spLocks noGrp="1"/>
          </p:cNvSpPr>
          <p:nvPr>
            <p:ph type="body" idx="1"/>
          </p:nvPr>
        </p:nvSpPr>
        <p:spPr>
          <a:xfrm>
            <a:off x="2389095" y="5367338"/>
            <a:ext cx="7313295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225" y="0"/>
            <a:ext cx="2514600" cy="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2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 rot="5400000">
            <a:off x="7282379" y="1829163"/>
            <a:ext cx="5851525" cy="27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1"/>
          </p:nvPr>
        </p:nvSpPr>
        <p:spPr>
          <a:xfrm rot="5400000">
            <a:off x="1695833" y="-811750"/>
            <a:ext cx="5851525" cy="8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0592375" y="918150"/>
            <a:ext cx="2514600" cy="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and Content">
  <p:cSld name="Sub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d62c1ba895_2_11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d62c1ba895_2_11"/>
          <p:cNvSpPr txBox="1">
            <a:spLocks noGrp="1"/>
          </p:cNvSpPr>
          <p:nvPr>
            <p:ph type="title"/>
          </p:nvPr>
        </p:nvSpPr>
        <p:spPr>
          <a:xfrm>
            <a:off x="609442" y="274638"/>
            <a:ext cx="91425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  <a:defRPr sz="4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d62c1ba895_2_11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gd62c1ba895_2_11"/>
          <p:cNvSpPr txBox="1">
            <a:spLocks noGrp="1"/>
          </p:cNvSpPr>
          <p:nvPr>
            <p:ph type="body" idx="1"/>
          </p:nvPr>
        </p:nvSpPr>
        <p:spPr>
          <a:xfrm>
            <a:off x="684212" y="1600200"/>
            <a:ext cx="10515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3" name="Google Shape;103;gd62c1ba895_2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495" y="0"/>
            <a:ext cx="2514600" cy="61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d62c1ba895_2_40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d62c1ba895_2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495" y="0"/>
            <a:ext cx="2514600" cy="612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d62c1ba895_2_40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d62c1ba895_2_40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d62c1ba895_2_40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d62c1ba895_2_40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d62c1ba895_2_17" descr="F:\Niranjan Work\A I S S M S\AISSMS PPT Profile Page\PPT Design 6\06.jpg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-317"/>
            <a:ext cx="12189460" cy="685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d62c1ba895_2_17"/>
          <p:cNvSpPr txBox="1">
            <a:spLocks noGrp="1"/>
          </p:cNvSpPr>
          <p:nvPr>
            <p:ph type="ctrTitle"/>
          </p:nvPr>
        </p:nvSpPr>
        <p:spPr>
          <a:xfrm>
            <a:off x="1713865" y="3029585"/>
            <a:ext cx="8764905" cy="11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  <a:defRPr sz="6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d62c1ba895_2_6" descr="F:\Niranjan Work\A I S S M S\AISSMS PPT Profile Page\PPT Design 6\01.jpg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-317"/>
            <a:ext cx="12189460" cy="685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d62c1ba895_2_6"/>
          <p:cNvSpPr txBox="1">
            <a:spLocks noGrp="1"/>
          </p:cNvSpPr>
          <p:nvPr>
            <p:ph type="ctrTitle"/>
          </p:nvPr>
        </p:nvSpPr>
        <p:spPr>
          <a:xfrm>
            <a:off x="1676400" y="2220648"/>
            <a:ext cx="8839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d62c1ba895_2_6"/>
          <p:cNvSpPr txBox="1">
            <a:spLocks noGrp="1"/>
          </p:cNvSpPr>
          <p:nvPr>
            <p:ph type="subTitle" idx="1"/>
          </p:nvPr>
        </p:nvSpPr>
        <p:spPr>
          <a:xfrm>
            <a:off x="1829911" y="4267200"/>
            <a:ext cx="8532178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18" name="Google Shape;118;gd62c1ba895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2675" y="950125"/>
            <a:ext cx="48755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d62c1ba895_2_20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d62c1ba895_2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495" y="0"/>
            <a:ext cx="2514600" cy="612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d62c1ba895_2_20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d62c1ba895_2_20"/>
          <p:cNvSpPr txBox="1">
            <a:spLocks noGrp="1"/>
          </p:cNvSpPr>
          <p:nvPr>
            <p:ph type="body" idx="1"/>
          </p:nvPr>
        </p:nvSpPr>
        <p:spPr>
          <a:xfrm>
            <a:off x="609441" y="1600205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4" name="Google Shape;124;gd62c1ba895_2_20"/>
          <p:cNvSpPr txBox="1">
            <a:spLocks noGrp="1"/>
          </p:cNvSpPr>
          <p:nvPr>
            <p:ph type="body" idx="2"/>
          </p:nvPr>
        </p:nvSpPr>
        <p:spPr>
          <a:xfrm>
            <a:off x="6195986" y="1600205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5" name="Google Shape;125;gd62c1ba895_2_20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d62c1ba895_2_20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d62c1ba895_2_20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d62c1ba895_2_29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d62c1ba895_2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495" y="0"/>
            <a:ext cx="2514600" cy="61229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d62c1ba895_2_29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d62c1ba895_2_29"/>
          <p:cNvSpPr txBox="1"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gd62c1ba895_2_29"/>
          <p:cNvSpPr txBox="1">
            <a:spLocks noGrp="1"/>
          </p:cNvSpPr>
          <p:nvPr>
            <p:ph type="body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4" name="Google Shape;134;gd62c1ba895_2_29"/>
          <p:cNvSpPr txBox="1">
            <a:spLocks noGrp="1"/>
          </p:cNvSpPr>
          <p:nvPr>
            <p:ph type="body" idx="3"/>
          </p:nvPr>
        </p:nvSpPr>
        <p:spPr>
          <a:xfrm>
            <a:off x="6191754" y="1535113"/>
            <a:ext cx="538763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gd62c1ba895_2_29"/>
          <p:cNvSpPr txBox="1">
            <a:spLocks noGrp="1"/>
          </p:cNvSpPr>
          <p:nvPr>
            <p:ph type="body" idx="4"/>
          </p:nvPr>
        </p:nvSpPr>
        <p:spPr>
          <a:xfrm>
            <a:off x="6191754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6" name="Google Shape;136;gd62c1ba895_2_29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d62c1ba895_2_29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d62c1ba895_2_29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d62c1ba895_2_47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d62c1ba895_2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495" y="0"/>
            <a:ext cx="2514600" cy="61229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d62c1ba895_2_47"/>
          <p:cNvSpPr txBox="1"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d62c1ba895_2_47"/>
          <p:cNvSpPr>
            <a:spLocks noGrp="1"/>
          </p:cNvSpPr>
          <p:nvPr>
            <p:ph type="pic" idx="2"/>
          </p:nvPr>
        </p:nvSpPr>
        <p:spPr>
          <a:xfrm>
            <a:off x="2389095" y="612775"/>
            <a:ext cx="7313295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gd62c1ba895_2_47"/>
          <p:cNvSpPr txBox="1">
            <a:spLocks noGrp="1"/>
          </p:cNvSpPr>
          <p:nvPr>
            <p:ph type="body" idx="1"/>
          </p:nvPr>
        </p:nvSpPr>
        <p:spPr>
          <a:xfrm>
            <a:off x="2389095" y="5367338"/>
            <a:ext cx="7313295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5" name="Google Shape;145;gd62c1ba895_2_47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d62c1ba895_2_47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d62c1ba895_2_47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d62c1ba895_2_56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d62c1ba895_2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495" y="0"/>
            <a:ext cx="2514600" cy="612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d62c1ba895_2_56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d62c1ba895_2_56"/>
          <p:cNvSpPr txBox="1">
            <a:spLocks noGrp="1"/>
          </p:cNvSpPr>
          <p:nvPr>
            <p:ph type="body" idx="1"/>
          </p:nvPr>
        </p:nvSpPr>
        <p:spPr>
          <a:xfrm rot="5400000">
            <a:off x="3831431" y="-1621785"/>
            <a:ext cx="4525963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gd62c1ba895_2_56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d62c1ba895_2_56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d62c1ba895_2_56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and Content">
  <p:cSld name="Sub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2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8" y="-325"/>
            <a:ext cx="12188188" cy="68586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2"/>
          <p:cNvSpPr txBox="1">
            <a:spLocks noGrp="1"/>
          </p:cNvSpPr>
          <p:nvPr>
            <p:ph type="title"/>
          </p:nvPr>
        </p:nvSpPr>
        <p:spPr>
          <a:xfrm>
            <a:off x="609442" y="80363"/>
            <a:ext cx="914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  <a:defRPr sz="4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body" idx="1"/>
          </p:nvPr>
        </p:nvSpPr>
        <p:spPr>
          <a:xfrm>
            <a:off x="684212" y="1600200"/>
            <a:ext cx="10515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225" y="0"/>
            <a:ext cx="2514600" cy="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d62c1ba895_2_64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d62c1ba895_2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495" y="0"/>
            <a:ext cx="2514600" cy="612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d62c1ba895_2_64"/>
          <p:cNvSpPr txBox="1">
            <a:spLocks noGrp="1"/>
          </p:cNvSpPr>
          <p:nvPr>
            <p:ph type="title"/>
          </p:nvPr>
        </p:nvSpPr>
        <p:spPr>
          <a:xfrm rot="5400000">
            <a:off x="7282379" y="1829163"/>
            <a:ext cx="5851525" cy="27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d62c1ba895_2_64"/>
          <p:cNvSpPr txBox="1">
            <a:spLocks noGrp="1"/>
          </p:cNvSpPr>
          <p:nvPr>
            <p:ph type="body" idx="1"/>
          </p:nvPr>
        </p:nvSpPr>
        <p:spPr>
          <a:xfrm rot="5400000">
            <a:off x="1695833" y="-811750"/>
            <a:ext cx="5851525" cy="8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gd62c1ba895_2_64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d62c1ba895_2_64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d62c1ba895_2_64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4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962833" y="4406905"/>
            <a:ext cx="103605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225" y="0"/>
            <a:ext cx="2514600" cy="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8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8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225" y="0"/>
            <a:ext cx="2514600" cy="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3" descr="F:\Niranjan Work\A I S S M S\AISSMS PPT Profile Page\PPT Design 6\06.jpg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-317"/>
            <a:ext cx="12189460" cy="685927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3"/>
          <p:cNvSpPr txBox="1">
            <a:spLocks noGrp="1"/>
          </p:cNvSpPr>
          <p:nvPr>
            <p:ph type="ctrTitle"/>
          </p:nvPr>
        </p:nvSpPr>
        <p:spPr>
          <a:xfrm>
            <a:off x="1713865" y="3029585"/>
            <a:ext cx="8764905" cy="11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  <a:defRPr sz="6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5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609441" y="1600205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6195986" y="1600205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225" y="0"/>
            <a:ext cx="2514600" cy="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6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body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body" idx="3"/>
          </p:nvPr>
        </p:nvSpPr>
        <p:spPr>
          <a:xfrm>
            <a:off x="6191754" y="1535113"/>
            <a:ext cx="538763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4"/>
          </p:nvPr>
        </p:nvSpPr>
        <p:spPr>
          <a:xfrm>
            <a:off x="6191754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225" y="0"/>
            <a:ext cx="2514600" cy="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7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7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225" y="0"/>
            <a:ext cx="2514600" cy="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9" descr="F:\Niranjan Work\A I S S M S\AISSMS PPT Profile Page\PPT Design 6\05.jpg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" y="0"/>
            <a:ext cx="12188190" cy="685863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9"/>
          <p:cNvSpPr txBox="1">
            <a:spLocks noGrp="1"/>
          </p:cNvSpPr>
          <p:nvPr>
            <p:ph type="title"/>
          </p:nvPr>
        </p:nvSpPr>
        <p:spPr>
          <a:xfrm>
            <a:off x="609445" y="273050"/>
            <a:ext cx="4010039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4765492" y="273055"/>
            <a:ext cx="6813892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2"/>
          </p:nvPr>
        </p:nvSpPr>
        <p:spPr>
          <a:xfrm>
            <a:off x="609445" y="1435103"/>
            <a:ext cx="4010039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225" y="0"/>
            <a:ext cx="2514600" cy="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609441" y="1600205"/>
            <a:ext cx="1096994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62c1ba895_2_0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gd62c1ba895_2_0"/>
          <p:cNvSpPr txBox="1">
            <a:spLocks noGrp="1"/>
          </p:cNvSpPr>
          <p:nvPr>
            <p:ph type="body" idx="1"/>
          </p:nvPr>
        </p:nvSpPr>
        <p:spPr>
          <a:xfrm>
            <a:off x="609441" y="1600205"/>
            <a:ext cx="1096994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gd62c1ba895_2_0"/>
          <p:cNvSpPr txBox="1">
            <a:spLocks noGrp="1"/>
          </p:cNvSpPr>
          <p:nvPr>
            <p:ph type="dt" idx="10"/>
          </p:nvPr>
        </p:nvSpPr>
        <p:spPr>
          <a:xfrm>
            <a:off x="609441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gd62c1ba895_2_0"/>
          <p:cNvSpPr txBox="1">
            <a:spLocks noGrp="1"/>
          </p:cNvSpPr>
          <p:nvPr>
            <p:ph type="ftr" idx="11"/>
          </p:nvPr>
        </p:nvSpPr>
        <p:spPr>
          <a:xfrm>
            <a:off x="4164515" y="635635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gd62c1ba895_2_0"/>
          <p:cNvSpPr txBox="1">
            <a:spLocks noGrp="1"/>
          </p:cNvSpPr>
          <p:nvPr>
            <p:ph type="sldNum" idx="12"/>
          </p:nvPr>
        </p:nvSpPr>
        <p:spPr>
          <a:xfrm>
            <a:off x="8735326" y="635635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lochana.org/volume-13-issue-11-2024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instagram.com/aissms_polytechnic/" TargetMode="External"/><Relationship Id="rId7" Type="http://schemas.openxmlformats.org/officeDocument/2006/relationships/hyperlink" Target="https://twitter.com/AISSMS_POLY" TargetMode="External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11" Type="http://schemas.openxmlformats.org/officeDocument/2006/relationships/hyperlink" Target="https://www.linkedin.com/company/aissmspolytechnic" TargetMode="External"/><Relationship Id="rId5" Type="http://schemas.openxmlformats.org/officeDocument/2006/relationships/hyperlink" Target="https://www.facebook.com/POLYTECHNIC.AISSMS/" TargetMode="External"/><Relationship Id="rId10" Type="http://schemas.openxmlformats.org/officeDocument/2006/relationships/image" Target="../media/image32.jpg"/><Relationship Id="rId4" Type="http://schemas.openxmlformats.org/officeDocument/2006/relationships/image" Target="../media/image29.png"/><Relationship Id="rId9" Type="http://schemas.openxmlformats.org/officeDocument/2006/relationships/hyperlink" Target="https://www.youtube.com/channel/UCBKLqH438t0PSbFpuleSBBQ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>
            <a:spLocks noGrp="1"/>
          </p:cNvSpPr>
          <p:nvPr>
            <p:ph type="ctrTitle"/>
          </p:nvPr>
        </p:nvSpPr>
        <p:spPr>
          <a:xfrm>
            <a:off x="1674812" y="2501438"/>
            <a:ext cx="8839200" cy="3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 a Classifier to Assess the Quality of Medicinal Plants Using Learning Algorithms</a:t>
            </a:r>
            <a:br>
              <a:rPr lang="en-IN" sz="4000" dirty="0"/>
            </a:br>
            <a:r>
              <a:rPr lang="en-IN" sz="1800" b="1" dirty="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322D"/>
              </a:buClr>
              <a:buSzPts val="7200"/>
              <a:buFont typeface="Arial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Sayali Kapse</a:t>
            </a:r>
            <a:endParaRPr sz="1800" b="1" dirty="0">
              <a:solidFill>
                <a:srgbClr val="35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322D"/>
              </a:buClr>
              <a:buSzPts val="7200"/>
              <a:buFont typeface="Arial"/>
              <a:buNone/>
            </a:pPr>
            <a:r>
              <a:rPr lang="en-US" sz="1800" b="1" dirty="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Roll No:-23AI003)</a:t>
            </a:r>
            <a:endParaRPr sz="1800" b="1" dirty="0">
              <a:solidFill>
                <a:srgbClr val="35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322D"/>
              </a:buClr>
              <a:buSzPts val="7200"/>
              <a:buFont typeface="Arial"/>
              <a:buNone/>
            </a:pPr>
            <a:r>
              <a:rPr lang="en-US" sz="1800" b="1" dirty="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Year, ME Artificial Intelligence and Data Science</a:t>
            </a:r>
            <a:endParaRPr sz="1800" b="1" dirty="0">
              <a:solidFill>
                <a:srgbClr val="35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322D"/>
              </a:buClr>
              <a:buSzPts val="7200"/>
              <a:buFont typeface="Arial"/>
              <a:buNone/>
            </a:pPr>
            <a:endParaRPr sz="1000" b="1" dirty="0">
              <a:solidFill>
                <a:srgbClr val="35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322D"/>
              </a:buClr>
              <a:buSzPts val="7200"/>
              <a:buFont typeface="Arial"/>
              <a:buNone/>
            </a:pPr>
            <a:r>
              <a:rPr 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Under the guidance of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M. A. Pradhan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322D"/>
              </a:buClr>
              <a:buSzPts val="7200"/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Professor</a:t>
            </a:r>
            <a:endParaRPr sz="1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322D"/>
              </a:buClr>
              <a:buSzPts val="7200"/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Engineering Department </a:t>
            </a:r>
            <a:endParaRPr sz="1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322D"/>
              </a:buClr>
              <a:buSzPts val="7200"/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Academic Year 2024-25</a:t>
            </a:r>
            <a:endParaRPr sz="1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 sz="3000" dirty="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FFA04-D8C1-47C9-95E0-3634391BADB3}"/>
              </a:ext>
            </a:extLst>
          </p:cNvPr>
          <p:cNvSpPr txBox="1"/>
          <p:nvPr/>
        </p:nvSpPr>
        <p:spPr>
          <a:xfrm>
            <a:off x="6094412" y="942680"/>
            <a:ext cx="60190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the proposed system, we used input as our prepared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applied </a:t>
            </a:r>
            <a:r>
              <a:rPr lang="en-IN" b="1" dirty="0"/>
              <a:t>preprocessing techniques</a:t>
            </a:r>
            <a:r>
              <a:rPr lang="en-IN" dirty="0"/>
              <a:t> on the dataset, like:</a:t>
            </a:r>
          </a:p>
          <a:p>
            <a:pPr lvl="8"/>
            <a:r>
              <a:rPr lang="en-IN" b="1" dirty="0"/>
              <a:t>                </a:t>
            </a:r>
            <a:r>
              <a:rPr lang="en-IN" b="1" dirty="0" err="1"/>
              <a:t>i</a:t>
            </a:r>
            <a:r>
              <a:rPr lang="en-IN" b="1" dirty="0"/>
              <a:t>. Image Standardization</a:t>
            </a:r>
            <a:r>
              <a:rPr lang="en-IN" dirty="0"/>
              <a:t> (resizing to 224×224)</a:t>
            </a:r>
          </a:p>
          <a:p>
            <a:pPr lvl="8"/>
            <a:r>
              <a:rPr lang="en-IN" b="1" dirty="0"/>
              <a:t>                ii. Contrast Enhancement</a:t>
            </a:r>
            <a:endParaRPr lang="en-IN" dirty="0"/>
          </a:p>
          <a:p>
            <a:pPr lvl="8"/>
            <a:r>
              <a:rPr lang="en-IN" b="1" dirty="0"/>
              <a:t>                iii. White Balance Correction</a:t>
            </a:r>
            <a:r>
              <a:rPr lang="en-IN" dirty="0"/>
              <a:t> (to normalize color presentation)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dataset was then split into </a:t>
            </a:r>
            <a:r>
              <a:rPr lang="en-IN" b="1" dirty="0"/>
              <a:t>training and testing sets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augmentation</a:t>
            </a:r>
            <a:r>
              <a:rPr lang="en-IN" dirty="0"/>
              <a:t> techniques were applied to the training set to increase diversity and reduce overfitting.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pre-processed and augmented dataset was then passed as input to </a:t>
            </a:r>
            <a:r>
              <a:rPr lang="en-IN" b="1" dirty="0"/>
              <a:t>multiple machine learning algorithms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algorithm was evaluated using the </a:t>
            </a:r>
            <a:r>
              <a:rPr lang="en-IN" b="1" dirty="0"/>
              <a:t>confusion matrix</a:t>
            </a:r>
            <a:r>
              <a:rPr lang="en-IN" dirty="0"/>
              <a:t> and </a:t>
            </a:r>
            <a:r>
              <a:rPr lang="en-IN" b="1" dirty="0"/>
              <a:t>validation accuracy</a:t>
            </a:r>
            <a:r>
              <a:rPr lang="en-IN" dirty="0"/>
              <a:t> on the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model achieving the </a:t>
            </a:r>
            <a:r>
              <a:rPr lang="en-IN" b="1" dirty="0"/>
              <a:t>highest accuracy</a:t>
            </a:r>
            <a:r>
              <a:rPr lang="en-IN" dirty="0"/>
              <a:t> (i.e., </a:t>
            </a:r>
            <a:r>
              <a:rPr lang="en-IN" b="1" dirty="0"/>
              <a:t>CNN with 89.22%</a:t>
            </a:r>
            <a:r>
              <a:rPr lang="en-IN" dirty="0"/>
              <a:t>) was selected as the final model for our project.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A7966-4901-4051-B87B-03089868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00" y="647084"/>
            <a:ext cx="5075360" cy="56926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47169A-F88A-4677-9D0D-76C661B34FF1}"/>
              </a:ext>
            </a:extLst>
          </p:cNvPr>
          <p:cNvSpPr/>
          <p:nvPr/>
        </p:nvSpPr>
        <p:spPr>
          <a:xfrm>
            <a:off x="760000" y="647084"/>
            <a:ext cx="5075360" cy="5781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ae96cba38_0_54"/>
          <p:cNvSpPr txBox="1">
            <a:spLocks noGrp="1"/>
          </p:cNvSpPr>
          <p:nvPr>
            <p:ph type="title"/>
          </p:nvPr>
        </p:nvSpPr>
        <p:spPr>
          <a:xfrm>
            <a:off x="746352" y="121319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IN" sz="2800" dirty="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7A0C8-93AE-4E0D-A0EA-9A5457E8BBDB}"/>
              </a:ext>
            </a:extLst>
          </p:cNvPr>
          <p:cNvSpPr txBox="1"/>
          <p:nvPr/>
        </p:nvSpPr>
        <p:spPr>
          <a:xfrm>
            <a:off x="1319753" y="6165130"/>
            <a:ext cx="9585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SVM – Support vector Machine, KNN – K-Nearest Neighbour, LDA – Linear Discriminant Analysis, GBN – Gradient Boosting, CNN – Convolutional Neural Network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E9AE35-0F1C-433F-8158-4384A184E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90" y="677941"/>
            <a:ext cx="10152668" cy="55021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 sz="30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5593B1-5DE1-4A41-AD9C-BBA1B67C8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90858"/>
              </p:ext>
            </p:extLst>
          </p:nvPr>
        </p:nvGraphicFramePr>
        <p:xfrm>
          <a:off x="1310326" y="1084082"/>
          <a:ext cx="4421171" cy="5099902"/>
        </p:xfrm>
        <a:graphic>
          <a:graphicData uri="http://schemas.openxmlformats.org/drawingml/2006/table">
            <a:tbl>
              <a:tblPr firstRow="1" firstCol="1" bandRow="1">
                <a:tableStyleId>{25D5099F-DAFD-49AE-B624-C94F3CFD8CDA}</a:tableStyleId>
              </a:tblPr>
              <a:tblGrid>
                <a:gridCol w="2884702">
                  <a:extLst>
                    <a:ext uri="{9D8B030D-6E8A-4147-A177-3AD203B41FA5}">
                      <a16:colId xmlns:a16="http://schemas.microsoft.com/office/drawing/2014/main" val="1073563994"/>
                    </a:ext>
                  </a:extLst>
                </a:gridCol>
                <a:gridCol w="1536469">
                  <a:extLst>
                    <a:ext uri="{9D8B030D-6E8A-4147-A177-3AD203B41FA5}">
                      <a16:colId xmlns:a16="http://schemas.microsoft.com/office/drawing/2014/main" val="498589767"/>
                    </a:ext>
                  </a:extLst>
                </a:gridCol>
              </a:tblGrid>
              <a:tr h="2830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Learning Algorithms Accuracy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256424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Function based Algorithms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Accuracy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56282128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SVM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85.89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25299371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KNN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73.09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8269021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LDA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62.44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98959330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56379024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Tree Based Algorithms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Accuracy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03197902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Decision tree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62.2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42636566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Random Forest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82.66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55239007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GBN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77.87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92614407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35258370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Probabilistic Algorithms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Accuracy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03860903"/>
                  </a:ext>
                </a:extLst>
              </a:tr>
              <a:tr h="566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Gaussian Naive Bayes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56.1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15590022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93544049"/>
                  </a:ext>
                </a:extLst>
              </a:tr>
              <a:tr h="5713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Rule Based learning Algorithms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Accuracy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47765454"/>
                  </a:ext>
                </a:extLst>
              </a:tr>
              <a:tr h="283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>
                          <a:effectLst/>
                        </a:rPr>
                        <a:t>CNN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IN" sz="1100" dirty="0">
                          <a:effectLst/>
                        </a:rPr>
                        <a:t>89.22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7542179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7582D3B-0B3B-4750-A81F-A3848559BE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1" y="1002893"/>
            <a:ext cx="5566545" cy="4426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0762BD-6DA3-46D7-992B-AB339CFBA2A1}"/>
              </a:ext>
            </a:extLst>
          </p:cNvPr>
          <p:cNvSpPr txBox="1"/>
          <p:nvPr/>
        </p:nvSpPr>
        <p:spPr>
          <a:xfrm>
            <a:off x="7958580" y="5701218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Figure: Confusion Matrix of CNN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6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Output screens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5836B-05F9-49E5-8CE8-4951957AF2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3765" y="989813"/>
            <a:ext cx="9266548" cy="47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1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Output screens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F60FE-BB45-44FF-AFBB-334257D685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4082" y="1150070"/>
            <a:ext cx="9898145" cy="48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7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Output screens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A60DA-D518-4120-A374-24D9BA4BB314}"/>
              </a:ext>
            </a:extLst>
          </p:cNvPr>
          <p:cNvSpPr txBox="1"/>
          <p:nvPr/>
        </p:nvSpPr>
        <p:spPr>
          <a:xfrm>
            <a:off x="1095867" y="949047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Basil is Healthy below results 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68DFE-1D29-4AF4-88DF-6899B9F858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94788" y="1630679"/>
            <a:ext cx="7532016" cy="42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7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Output screens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B9110-FD96-4DCA-B58D-0F6E8A8D78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7018" y="1414021"/>
            <a:ext cx="7564881" cy="4826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FFB14D-27DA-4C3E-9F27-B00ECC943ED0}"/>
              </a:ext>
            </a:extLst>
          </p:cNvPr>
          <p:cNvSpPr txBox="1"/>
          <p:nvPr/>
        </p:nvSpPr>
        <p:spPr>
          <a:xfrm>
            <a:off x="1265549" y="901409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disease is Downey Mildew, Below Prediction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661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Output screens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D9AED-B471-437A-937C-8B83C0CE2B91}"/>
              </a:ext>
            </a:extLst>
          </p:cNvPr>
          <p:cNvSpPr txBox="1"/>
          <p:nvPr/>
        </p:nvSpPr>
        <p:spPr>
          <a:xfrm>
            <a:off x="1077013" y="892487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disease is fusarium wilt, below results 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8C120-5B60-4274-95B0-8AE7104453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31022" y="1518284"/>
            <a:ext cx="7920878" cy="45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8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Output screens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5C801-7F2F-4DEB-8487-8F4AAD92FE6F}"/>
              </a:ext>
            </a:extLst>
          </p:cNvPr>
          <p:cNvSpPr txBox="1"/>
          <p:nvPr/>
        </p:nvSpPr>
        <p:spPr>
          <a:xfrm>
            <a:off x="1039305" y="854780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disease is Grey </a:t>
            </a:r>
            <a:r>
              <a:rPr lang="en-IN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Mold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90580-BAB7-47F7-A3D2-5040E59583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4276" y="1320763"/>
            <a:ext cx="7673419" cy="47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1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Output screens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928A6-6488-4A8B-AF61-0648A4A84FA4}"/>
              </a:ext>
            </a:extLst>
          </p:cNvPr>
          <p:cNvSpPr txBox="1"/>
          <p:nvPr/>
        </p:nvSpPr>
        <p:spPr>
          <a:xfrm>
            <a:off x="973318" y="911340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disease is Septoria leaf spot :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986ED-F8E3-489D-96F8-C28C0F82C8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0412" y="1219117"/>
            <a:ext cx="7482123" cy="52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2315964bc_0_392"/>
          <p:cNvSpPr txBox="1">
            <a:spLocks noGrp="1"/>
          </p:cNvSpPr>
          <p:nvPr>
            <p:ph type="title"/>
          </p:nvPr>
        </p:nvSpPr>
        <p:spPr>
          <a:xfrm>
            <a:off x="609442" y="80363"/>
            <a:ext cx="914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ge2315964bc_0_392"/>
          <p:cNvSpPr txBox="1">
            <a:spLocks noGrp="1"/>
          </p:cNvSpPr>
          <p:nvPr>
            <p:ph type="body" idx="1"/>
          </p:nvPr>
        </p:nvSpPr>
        <p:spPr>
          <a:xfrm>
            <a:off x="750188" y="1044266"/>
            <a:ext cx="10515600" cy="50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&amp;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&amp;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OUTPUT SCREENS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8CB90-F593-493D-A799-07F4A93F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555315"/>
            <a:ext cx="5800539" cy="43270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Dissertation I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928A6-6488-4A8B-AF61-0648A4A84FA4}"/>
              </a:ext>
            </a:extLst>
          </p:cNvPr>
          <p:cNvSpPr txBox="1"/>
          <p:nvPr/>
        </p:nvSpPr>
        <p:spPr>
          <a:xfrm>
            <a:off x="860196" y="807645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 one published paper 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https://alochana.org/volume-13-issue-11-2024/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C6840-DE01-4200-B67D-01F379931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958" y="1226493"/>
            <a:ext cx="7663993" cy="541810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D6649C8-CABB-4EFE-80D9-11D3F9B7A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218882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2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1E58-FF03-4534-A4FA-DBE32704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Dissertation-II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3DCBB-3F01-45AA-898D-38B48D85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23363"/>
            <a:ext cx="10588934" cy="5269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EB37E-901B-4308-8BCA-BDDA408E2FA7}"/>
              </a:ext>
            </a:extLst>
          </p:cNvPr>
          <p:cNvSpPr txBox="1"/>
          <p:nvPr/>
        </p:nvSpPr>
        <p:spPr>
          <a:xfrm>
            <a:off x="1093509" y="904973"/>
            <a:ext cx="7871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Paper published link: https://aportesjournal.com/volume-16-issue-4-2025/</a:t>
            </a:r>
          </a:p>
        </p:txBody>
      </p:sp>
    </p:spTree>
    <p:extLst>
      <p:ext uri="{BB962C8B-B14F-4D97-AF65-F5344CB8AC3E}">
        <p14:creationId xmlns:p14="http://schemas.microsoft.com/office/powerpoint/2010/main" val="3855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Dissertation II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D6649C8-CABB-4EFE-80D9-11D3F9B7A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218882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98A90-EB36-4EB3-BA9D-37FAF649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86" y="961616"/>
            <a:ext cx="9404656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11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c6ec0dd07a_35_40"/>
          <p:cNvSpPr txBox="1">
            <a:spLocks noGrp="1"/>
          </p:cNvSpPr>
          <p:nvPr>
            <p:ph type="title"/>
          </p:nvPr>
        </p:nvSpPr>
        <p:spPr>
          <a:xfrm>
            <a:off x="609442" y="80363"/>
            <a:ext cx="914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100" dirty="0"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 sz="4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g1c6ec0dd07a_35_40"/>
          <p:cNvSpPr txBox="1">
            <a:spLocks noGrp="1"/>
          </p:cNvSpPr>
          <p:nvPr>
            <p:ph type="body" idx="1"/>
          </p:nvPr>
        </p:nvSpPr>
        <p:spPr>
          <a:xfrm>
            <a:off x="684200" y="1223375"/>
            <a:ext cx="10515600" cy="50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indent="0" algn="just"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performed extensive study of state of art literature on quality assessment of medicinal plant.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have identified and gathered data relevant to medicinal plant quality.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8" indent="-285750">
              <a:spcBef>
                <a:spcPts val="0"/>
              </a:spcBef>
              <a:buClr>
                <a:srgbClr val="000000"/>
              </a:buClr>
              <a:buSzTx/>
              <a:defRPr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have performed data pre-processing techniques like Image Standardization, Contrast Enhancement and White Balance Correction on our dataset.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have designed classifier using various learning algorithms like function based, tree based, Rule based learning algorithms.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have evaluated performance of each algorithm and selected the best algorithm for our classifier.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/>
            <a:endParaRPr lang="en-IN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6ec0dd07a_35_45"/>
          <p:cNvSpPr txBox="1">
            <a:spLocks noGrp="1"/>
          </p:cNvSpPr>
          <p:nvPr>
            <p:ph type="body" idx="1"/>
          </p:nvPr>
        </p:nvSpPr>
        <p:spPr>
          <a:xfrm>
            <a:off x="782193" y="1031338"/>
            <a:ext cx="10987200" cy="54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Sathiya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V. ., Josephine, M. S. ., &amp;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Jeyabalaraja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V. . (2023). Plant Disease Classification of Basil and Mint Leaves using Convolutional Neural Networks. International Journal of Intelligent Systems and Applications in Engineering, 11(2), 153–163. </a:t>
            </a: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Mane, Deepak &amp;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Deore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Mahendra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&amp;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Ashtagi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Rashmi &amp; Shinde, Sandip &amp;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Gurav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Yogesh. (2023). Basil plant leaf disease detection using amalgam based deep learning models. Journal of Autonomous Intelligence. 7. 10.32629/jai.v7i1.1002. </a:t>
            </a: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 P. K. Sharma, “Medicinal Plant Identification by Leaf Structure Using Ensemble Methods on Deep Learning Algorithms”, IJRAMT, vol. 5, no. 9, pp. 51–53, Sep. 2024, Accessed: Apr. 08, 2025. </a:t>
            </a: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 Sinha, S., Rana, T., and Roy, R., “A novel approach to navigate the taxonomic hierarchy to address the Open-World Scenarios in Medicinal Plant Classification”, &lt;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arXiv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e-prints&lt;/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&gt;, Art. no. arXiv:2502.17289, 2025. doi:10.48550/arXiv.2502.17289.</a:t>
            </a: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5. Mane, Deepak &amp;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Deore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Mahendra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&amp;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Ashtagi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Rashmi &amp; Shinde, Sandip &amp;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Gurav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Yogesh. (2023). Basil plant leaf disease detection using amalgam based deep learning models. Journal of Autonomous Intelligence. 7. 10.32629/jai.v7i1.1002. </a:t>
            </a: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6. Ahmed, M., &amp; Gupta, R. (2022). Transfer learning for medicinal plant quality assessment. Plant Sciences and AI Journal, 11(4), 140-151. https://doi.org/10.1016/j.psai.2022.140151</a:t>
            </a:r>
            <a:endParaRPr lang="en-IN" sz="1200" b="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7.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Karthika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K.,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Fazith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A. J., &amp; </a:t>
            </a:r>
            <a:r>
              <a:rPr lang="en-IN" sz="12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Dhinesh</a:t>
            </a: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A. (2020). Medicinal plant identification using CNN. Plant Sciences and AI Journal, 20(3), 176-184. https://doi.org/10.1016/j.psai.2020.112343</a:t>
            </a:r>
            <a:endParaRPr lang="en-IN" sz="1200" b="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8. Lee, S., Park, Y., &amp; Kim, H. (2021). Mobile CNN for plant disease detection. Computer Vision in Agriculture, 14(3), 190-200. https://doi.org/10.1016/j.cvag.2021.112301</a:t>
            </a:r>
            <a:endParaRPr lang="en-IN" sz="1200" b="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9. Kumar, M., &amp; Sharma, A. (2021). Comparative analysis of plant classification techniques. International Journal of Computer Vision in Agriculture, 6(1), 112-120. https://doi.org/10.1016/j.cvag.2021.113021</a:t>
            </a:r>
            <a:endParaRPr lang="en-IN" sz="1200" b="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10. Mishra, R., &amp; Patel, D. (2021). AI techniques for medicinal plant identification. Computers and Electronics in Agriculture, 13(4), 233-245. https://doi.org/10.1016/j.compag.2021.102311</a:t>
            </a:r>
            <a:endParaRPr lang="en-IN" sz="1200" b="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400" indent="0" algn="just">
              <a:lnSpc>
                <a:spcPct val="115000"/>
              </a:lnSpc>
              <a:buNone/>
            </a:pPr>
            <a:r>
              <a:rPr lang="en-IN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11. Zhang, X., Luo, J., &amp; Zhou, P. (2019). Soil and climate factors in plant quality evaluation. Environmental Agriculture Journal, 15(2), 221-234. https://doi.org/10.1016/j.envag.2019.108765</a:t>
            </a:r>
            <a:endParaRPr lang="en-IN" sz="1200" b="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200" b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g1c6ec0dd07a_35_45"/>
          <p:cNvSpPr txBox="1">
            <a:spLocks noGrp="1"/>
          </p:cNvSpPr>
          <p:nvPr>
            <p:ph type="title"/>
          </p:nvPr>
        </p:nvSpPr>
        <p:spPr>
          <a:xfrm>
            <a:off x="609442" y="80363"/>
            <a:ext cx="914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62c1ba895_2_72"/>
          <p:cNvSpPr txBox="1">
            <a:spLocks noGrp="1"/>
          </p:cNvSpPr>
          <p:nvPr>
            <p:ph type="ctrTitle"/>
          </p:nvPr>
        </p:nvSpPr>
        <p:spPr>
          <a:xfrm>
            <a:off x="1668895" y="1515581"/>
            <a:ext cx="8764905" cy="11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r>
              <a:rPr lang="en-US"/>
              <a:t>Thank You…!</a:t>
            </a:r>
            <a:endParaRPr/>
          </a:p>
        </p:txBody>
      </p:sp>
      <p:sp>
        <p:nvSpPr>
          <p:cNvPr id="343" name="Google Shape;343;gd62c1ba895_2_72"/>
          <p:cNvSpPr txBox="1"/>
          <p:nvPr/>
        </p:nvSpPr>
        <p:spPr>
          <a:xfrm>
            <a:off x="7090349" y="3884027"/>
            <a:ext cx="3447737" cy="145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endParaRPr sz="60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d62c1ba895_2_72" descr="circle-instagram-logo-media-network-new-social-icon-instagram-logo-circle-png-512_512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5717" y="649131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d62c1ba895_2_72"/>
          <p:cNvSpPr/>
          <p:nvPr/>
        </p:nvSpPr>
        <p:spPr>
          <a:xfrm>
            <a:off x="1639187" y="3011214"/>
            <a:ext cx="8898900" cy="237025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Get in Touch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AISSMS COE</a:t>
            </a:r>
            <a:br>
              <a:rPr lang="en-US" sz="3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Kennedy Road, Near R.T.O.,</a:t>
            </a:r>
            <a:b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Pune - 411 001, Maharashtra (INDIA)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www.aissmscoe.com</a:t>
            </a:r>
            <a:endParaRPr sz="3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gd62c1ba895_2_72" descr="52-524733_transparent-background-facebook-icon-png-png-download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3188" t="3934" r="3899" b="6885"/>
          <a:stretch/>
        </p:blipFill>
        <p:spPr>
          <a:xfrm>
            <a:off x="9012793" y="6504442"/>
            <a:ext cx="274320" cy="274320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0000"/>
              </a:srgbClr>
            </a:outerShdw>
          </a:effectLst>
        </p:spPr>
      </p:pic>
      <p:pic>
        <p:nvPicPr>
          <p:cNvPr id="347" name="Google Shape;347;gd62c1ba895_2_72" descr="png-clipart-icon-logo-twitter-logo-twitter-logo-blue-social-media-thumbnail.png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9950" t="9411" r="9551" b="10542"/>
          <a:stretch/>
        </p:blipFill>
        <p:spPr>
          <a:xfrm>
            <a:off x="9649214" y="6491400"/>
            <a:ext cx="275870" cy="274320"/>
          </a:xfrm>
          <a:prstGeom prst="ellipse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0000"/>
              </a:srgbClr>
            </a:outerShdw>
          </a:effectLst>
        </p:spPr>
      </p:pic>
      <p:pic>
        <p:nvPicPr>
          <p:cNvPr id="348" name="Google Shape;348;gd62c1ba895_2_72" descr="72-729738_youtube-red-circle-circle-youtube-logo-png-clipart.png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l="4169" t="3934" r="4425" b="8634"/>
          <a:stretch/>
        </p:blipFill>
        <p:spPr>
          <a:xfrm>
            <a:off x="9983958" y="6521380"/>
            <a:ext cx="274320" cy="274320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0000"/>
              </a:srgbClr>
            </a:outerShdw>
          </a:effectLst>
        </p:spPr>
      </p:pic>
      <p:pic>
        <p:nvPicPr>
          <p:cNvPr id="349" name="Google Shape;349;gd62c1ba895_2_72" descr="57-571935_linkedin-icon-vector-png-linkedin-circle-logo-transparent.png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l="1839" t="4152" r="2323" b="4481"/>
          <a:stretch/>
        </p:blipFill>
        <p:spPr>
          <a:xfrm>
            <a:off x="10296199" y="6526928"/>
            <a:ext cx="274976" cy="274320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0000"/>
              </a:srgbClr>
            </a:outerShdw>
          </a:effectLst>
        </p:spPr>
      </p:pic>
      <p:sp>
        <p:nvSpPr>
          <p:cNvPr id="350" name="Google Shape;350;gd62c1ba895_2_72"/>
          <p:cNvSpPr/>
          <p:nvPr/>
        </p:nvSpPr>
        <p:spPr>
          <a:xfrm>
            <a:off x="10557194" y="6488668"/>
            <a:ext cx="15616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 AISSMS_COE</a:t>
            </a:r>
            <a:endParaRPr sz="24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01CD-B3E9-3CF5-AD59-E5BE68E7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70" y="-292945"/>
            <a:ext cx="9142500" cy="1143000"/>
          </a:xfrm>
        </p:spPr>
        <p:txBody>
          <a:bodyPr/>
          <a:lstStyle/>
          <a:p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55B22BE-40F1-4F8D-BD75-048609A2B6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90164" y="517030"/>
            <a:ext cx="11498661" cy="64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Medicinal plants are very important in treating many health problems.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According to the World Health Organization, about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80% of people around the world use herbal medicines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their basic health needs.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Tulsi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(Holy Basil)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one of the most commonly used medicinal plants.</a:t>
            </a:r>
          </a:p>
          <a:p>
            <a:pPr marL="457200" lvl="1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helps with:</a:t>
            </a:r>
          </a:p>
          <a:p>
            <a:pPr marL="914400" lvl="2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Reducing stress</a:t>
            </a:r>
          </a:p>
          <a:p>
            <a:pPr marL="914400" lvl="2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Fighting infections</a:t>
            </a:r>
          </a:p>
          <a:p>
            <a:pPr marL="914400" lvl="2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Improving immunity</a:t>
            </a:r>
          </a:p>
          <a:p>
            <a:pPr marL="914400" lvl="2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Supports breathing and heart problems</a:t>
            </a:r>
          </a:p>
          <a:p>
            <a:pPr marL="914400" lvl="2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use these plants safely, we need to make sure they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healthy and of good quality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checking them manually takes time and can be wrong sometimes.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the help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Artificial Intelligence (AI)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(ML)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can build a classifier that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the plant's quality quickly and correctly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800" b="0" dirty="0"/>
              <a:t>This project aims to build a classifier that looks at Tulsi leaf images and tells, if it is: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1600" b="0" dirty="0"/>
              <a:t>Healthy or Diseased along with name of disease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1600" b="0" dirty="0"/>
              <a:t>Lost medicinal properties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1600" dirty="0"/>
              <a:t>Recommendation measures</a:t>
            </a:r>
            <a:endParaRPr lang="en-IN" sz="1600" b="0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3" descr="478 Basil Growing Holy Stock Photos - Free &amp; Royalty-Free Stock Photos from  Dreamstime">
            <a:extLst>
              <a:ext uri="{FF2B5EF4-FFF2-40B4-BE49-F238E27FC236}">
                <a16:creationId xmlns:a16="http://schemas.microsoft.com/office/drawing/2014/main" id="{6137EA91-61BC-4042-8D87-AE9CB06F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025" y="1720647"/>
            <a:ext cx="1575779" cy="36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01CD-B3E9-3CF5-AD59-E5BE68E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A8490C1-B407-4987-97D7-EF13028D1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204822"/>
              </p:ext>
            </p:extLst>
          </p:nvPr>
        </p:nvGraphicFramePr>
        <p:xfrm>
          <a:off x="688158" y="1048836"/>
          <a:ext cx="1282044" cy="2112626"/>
        </p:xfrm>
        <a:graphic>
          <a:graphicData uri="http://schemas.openxmlformats.org/drawingml/2006/table">
            <a:tbl>
              <a:tblPr firstRow="1" bandRow="1">
                <a:tableStyleId>{25D5099F-DAFD-49AE-B624-C94F3CFD8CDA}</a:tableStyleId>
              </a:tblPr>
              <a:tblGrid>
                <a:gridCol w="1282044">
                  <a:extLst>
                    <a:ext uri="{9D8B030D-6E8A-4147-A177-3AD203B41FA5}">
                      <a16:colId xmlns:a16="http://schemas.microsoft.com/office/drawing/2014/main" val="3914423778"/>
                    </a:ext>
                  </a:extLst>
                </a:gridCol>
              </a:tblGrid>
              <a:tr h="384038">
                <a:tc>
                  <a:txBody>
                    <a:bodyPr/>
                    <a:lstStyle/>
                    <a:p>
                      <a:r>
                        <a:rPr lang="en-IN" dirty="0"/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981162"/>
                  </a:ext>
                </a:extLst>
              </a:tr>
              <a:tr h="172858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09674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3F27286-603F-42C8-8CD1-571116E09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94024"/>
              </p:ext>
            </p:extLst>
          </p:nvPr>
        </p:nvGraphicFramePr>
        <p:xfrm>
          <a:off x="2048918" y="1048837"/>
          <a:ext cx="9613480" cy="5430520"/>
        </p:xfrm>
        <a:graphic>
          <a:graphicData uri="http://schemas.openxmlformats.org/drawingml/2006/table">
            <a:tbl>
              <a:tblPr firstRow="1" bandRow="1">
                <a:tableStyleId>{25D5099F-DAFD-49AE-B624-C94F3CFD8CDA}</a:tableStyleId>
              </a:tblPr>
              <a:tblGrid>
                <a:gridCol w="1348033">
                  <a:extLst>
                    <a:ext uri="{9D8B030D-6E8A-4147-A177-3AD203B41FA5}">
                      <a16:colId xmlns:a16="http://schemas.microsoft.com/office/drawing/2014/main" val="4193158948"/>
                    </a:ext>
                  </a:extLst>
                </a:gridCol>
                <a:gridCol w="2174290">
                  <a:extLst>
                    <a:ext uri="{9D8B030D-6E8A-4147-A177-3AD203B41FA5}">
                      <a16:colId xmlns:a16="http://schemas.microsoft.com/office/drawing/2014/main" val="2492419640"/>
                    </a:ext>
                  </a:extLst>
                </a:gridCol>
                <a:gridCol w="2130458">
                  <a:extLst>
                    <a:ext uri="{9D8B030D-6E8A-4147-A177-3AD203B41FA5}">
                      <a16:colId xmlns:a16="http://schemas.microsoft.com/office/drawing/2014/main" val="3412809888"/>
                    </a:ext>
                  </a:extLst>
                </a:gridCol>
                <a:gridCol w="1933936">
                  <a:extLst>
                    <a:ext uri="{9D8B030D-6E8A-4147-A177-3AD203B41FA5}">
                      <a16:colId xmlns:a16="http://schemas.microsoft.com/office/drawing/2014/main" val="569420178"/>
                    </a:ext>
                  </a:extLst>
                </a:gridCol>
                <a:gridCol w="2026763">
                  <a:extLst>
                    <a:ext uri="{9D8B030D-6E8A-4147-A177-3AD203B41FA5}">
                      <a16:colId xmlns:a16="http://schemas.microsoft.com/office/drawing/2014/main" val="932148618"/>
                    </a:ext>
                  </a:extLst>
                </a:gridCol>
              </a:tblGrid>
              <a:tr h="278195">
                <a:tc>
                  <a:txBody>
                    <a:bodyPr/>
                    <a:lstStyle/>
                    <a:p>
                      <a:r>
                        <a:rPr lang="en-IN" dirty="0"/>
                        <a:t>Disease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Downy Mildew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Fusarium Wilt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Gray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Septoria Leaf Spot. 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22269"/>
                  </a:ext>
                </a:extLst>
              </a:tr>
              <a:tr h="949960">
                <a:tc>
                  <a:txBody>
                    <a:bodyPr/>
                    <a:lstStyle/>
                    <a:p>
                      <a:r>
                        <a:rPr lang="en-IN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0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Lost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Reduced antibacterial and antiviral effectiveness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Weakened ability to boost the </a:t>
                      </a:r>
                      <a:r>
                        <a:rPr lang="en-IN" sz="1200" b="1" dirty="0"/>
                        <a:t>immune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Loss of anti-inflammatory benefits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Decrease in antioxidant content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Reduced effectiveness in treating </a:t>
                      </a:r>
                      <a:r>
                        <a:rPr lang="en-IN" sz="1200" b="1" dirty="0"/>
                        <a:t>respiratory issues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Lower ability to </a:t>
                      </a:r>
                      <a:r>
                        <a:rPr lang="en-IN" sz="1200" b="1" dirty="0"/>
                        <a:t>manage stress</a:t>
                      </a:r>
                      <a:r>
                        <a:rPr lang="en-IN" sz="1200" dirty="0"/>
                        <a:t> (adaptogenic property)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Unpleasant taste and smell affecting medicinal use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Decreased overall vitality and nutrient content of the plant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Reduced </a:t>
                      </a:r>
                      <a:r>
                        <a:rPr lang="en-IN" sz="1200" b="1" dirty="0"/>
                        <a:t>concentration of essential oils </a:t>
                      </a:r>
                      <a:r>
                        <a:rPr lang="en-IN" sz="1200" dirty="0"/>
                        <a:t>(e.g., eugenol)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Weakened anti-fungal and anti-bacterial properties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Loss of effectiveness in treating </a:t>
                      </a:r>
                      <a:r>
                        <a:rPr lang="en-IN" sz="1200" b="1" dirty="0"/>
                        <a:t>digestive issues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Reduced stress-relief and calming effects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Lowered efficiency in managing </a:t>
                      </a:r>
                      <a:r>
                        <a:rPr lang="en-IN" sz="1200" b="1" dirty="0"/>
                        <a:t>blood sugar levels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Impaired ability to </a:t>
                      </a:r>
                      <a:r>
                        <a:rPr lang="en-IN" sz="1200" b="1" dirty="0"/>
                        <a:t>support liver and kidney function.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Decline in </a:t>
                      </a:r>
                      <a:r>
                        <a:rPr lang="en-IN" sz="1200" b="1" dirty="0"/>
                        <a:t>natural antimicrobial properties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Loss of </a:t>
                      </a:r>
                      <a:r>
                        <a:rPr lang="en-IN" sz="1200" b="1" dirty="0"/>
                        <a:t>aromatic compounds </a:t>
                      </a:r>
                      <a:r>
                        <a:rPr lang="en-IN" sz="1200" dirty="0"/>
                        <a:t>and essential oils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Reduced anti-inflammatory effects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Weakened antioxidant activity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Diminished respiratory support capabilities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Lower effectiveness in relieving </a:t>
                      </a:r>
                      <a:r>
                        <a:rPr lang="en-IN" sz="1200" b="1" dirty="0"/>
                        <a:t>cold and cough symptoms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Unusable for herbal tea’s or oil extraction due to spoilage and foul </a:t>
                      </a:r>
                      <a:r>
                        <a:rPr lang="en-IN" sz="1200" dirty="0" err="1"/>
                        <a:t>odor</a:t>
                      </a:r>
                      <a:r>
                        <a:rPr lang="en-IN" sz="1200" dirty="0"/>
                        <a:t>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Reduced concentration of healing phytochemicals (like eugenol and </a:t>
                      </a:r>
                      <a:r>
                        <a:rPr lang="en-IN" sz="1200" dirty="0" err="1"/>
                        <a:t>ursolic</a:t>
                      </a:r>
                      <a:r>
                        <a:rPr lang="en-IN" sz="1200" dirty="0"/>
                        <a:t> acid)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Weakened antibacterial and antiviral effects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Decreased </a:t>
                      </a:r>
                      <a:r>
                        <a:rPr lang="en-IN" sz="1200" b="1" dirty="0"/>
                        <a:t>ability to treat skin infections and wounds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Lower anti-inflammatory response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Impaired support for digestive health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Decline in antioxidant strength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Leaves become unsuitable for medicinal use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6448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EC830E7-B5BF-420E-8900-6A0FF8DD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230" y="1567208"/>
            <a:ext cx="2111312" cy="940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B982E2-DAF1-4CB6-8198-D6229841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58" y="1567208"/>
            <a:ext cx="2011027" cy="940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7303E-94CE-42F9-8C45-76C1BA538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199436" y="1068167"/>
            <a:ext cx="940323" cy="1929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0A5B42-F719-47FB-B21B-A1862E028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186724" y="1027248"/>
            <a:ext cx="940321" cy="2011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399417-3413-43DD-9305-799C29B6A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16" y="1489435"/>
            <a:ext cx="1242686" cy="16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aec430f47_0_567"/>
          <p:cNvSpPr txBox="1">
            <a:spLocks noGrp="1"/>
          </p:cNvSpPr>
          <p:nvPr>
            <p:ph type="title"/>
          </p:nvPr>
        </p:nvSpPr>
        <p:spPr>
          <a:xfrm>
            <a:off x="609450" y="80369"/>
            <a:ext cx="91425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Purpose &amp; Motivation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1caec430f47_0_567"/>
          <p:cNvSpPr txBox="1">
            <a:spLocks noGrp="1"/>
          </p:cNvSpPr>
          <p:nvPr>
            <p:ph type="body" idx="1"/>
          </p:nvPr>
        </p:nvSpPr>
        <p:spPr>
          <a:xfrm>
            <a:off x="901900" y="1184653"/>
            <a:ext cx="10928739" cy="4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b="0" dirty="0"/>
              <a:t>Medicinal plants like Tulsi are widely used in natural medicine for </a:t>
            </a:r>
            <a:r>
              <a:rPr lang="en-IN" sz="1800" dirty="0"/>
              <a:t>treating</a:t>
            </a:r>
            <a:r>
              <a:rPr lang="en-IN" sz="1800" b="0" dirty="0"/>
              <a:t> various </a:t>
            </a:r>
            <a:r>
              <a:rPr lang="en-IN" sz="1800" dirty="0"/>
              <a:t>health issues</a:t>
            </a:r>
            <a:r>
              <a:rPr lang="en-IN" sz="18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dirty="0"/>
              <a:t>The </a:t>
            </a:r>
            <a:r>
              <a:rPr lang="en-IN" sz="1800" dirty="0"/>
              <a:t>effectiveness</a:t>
            </a:r>
            <a:r>
              <a:rPr lang="en-IN" sz="1800" b="0" dirty="0"/>
              <a:t> of these plants depends on their </a:t>
            </a:r>
            <a:r>
              <a:rPr lang="en-IN" sz="1800" dirty="0"/>
              <a:t>quality and health</a:t>
            </a:r>
            <a:r>
              <a:rPr lang="en-IN" sz="1800" b="0" dirty="0"/>
              <a:t>, which is often affected by diseases.</a:t>
            </a:r>
          </a:p>
          <a:p>
            <a:pPr marL="25400" indent="0">
              <a:buNone/>
            </a:pPr>
            <a:endParaRPr lang="en-IN" sz="1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Manual</a:t>
            </a:r>
            <a:r>
              <a:rPr lang="en-IN" sz="1800" b="0" dirty="0"/>
              <a:t> quality checks are </a:t>
            </a:r>
            <a:r>
              <a:rPr lang="en-IN" sz="1800" dirty="0"/>
              <a:t>slow, subjective, and error-prone</a:t>
            </a:r>
            <a:r>
              <a:rPr lang="en-IN" sz="18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dirty="0"/>
              <a:t>There is a </a:t>
            </a:r>
            <a:r>
              <a:rPr lang="en-IN" sz="1800" dirty="0"/>
              <a:t>need</a:t>
            </a:r>
            <a:r>
              <a:rPr lang="en-IN" sz="1800" b="0" dirty="0"/>
              <a:t> for a </a:t>
            </a:r>
            <a:r>
              <a:rPr lang="en-IN" sz="1800" dirty="0"/>
              <a:t>quick, reliable system </a:t>
            </a:r>
            <a:r>
              <a:rPr lang="en-IN" sz="1800" b="0" dirty="0"/>
              <a:t>to check the health of medicinal plants.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 algn="just"/>
            <a:endParaRPr lang="en-I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9 health benefits of basil leaves, a home remedy superfood">
            <a:extLst>
              <a:ext uri="{FF2B5EF4-FFF2-40B4-BE49-F238E27FC236}">
                <a16:creationId xmlns:a16="http://schemas.microsoft.com/office/drawing/2014/main" id="{BAB7F734-E2EF-4B47-BDE8-B4F5A551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623" y="4468307"/>
            <a:ext cx="1344202" cy="238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6ec0dd07a_37_44"/>
          <p:cNvSpPr txBox="1">
            <a:spLocks noGrp="1"/>
          </p:cNvSpPr>
          <p:nvPr>
            <p:ph type="title"/>
          </p:nvPr>
        </p:nvSpPr>
        <p:spPr>
          <a:xfrm>
            <a:off x="609442" y="80363"/>
            <a:ext cx="914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g1c6ec0dd07a_37_44"/>
          <p:cNvSpPr txBox="1">
            <a:spLocks noGrp="1"/>
          </p:cNvSpPr>
          <p:nvPr>
            <p:ph type="body" idx="1"/>
          </p:nvPr>
        </p:nvSpPr>
        <p:spPr>
          <a:xfrm>
            <a:off x="684199" y="1237663"/>
            <a:ext cx="10797647" cy="281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4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/>
              <a:t>“To design and develop a classifier using learning algorithms that can assess the quality of Tulsi leaves by identifying whether the plant is healthy or affected by disease.”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c6ec0dd07a_37_239"/>
          <p:cNvSpPr txBox="1">
            <a:spLocks noGrp="1"/>
          </p:cNvSpPr>
          <p:nvPr>
            <p:ph type="title"/>
          </p:nvPr>
        </p:nvSpPr>
        <p:spPr>
          <a:xfrm>
            <a:off x="609442" y="80363"/>
            <a:ext cx="914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 sz="3000" dirty="0">
                <a:latin typeface="Times New Roman"/>
                <a:ea typeface="Times New Roman"/>
                <a:cs typeface="Times New Roman"/>
                <a:sym typeface="Times New Roman"/>
              </a:rPr>
              <a:t>Aim and Objectives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83C69-E75F-4B46-BB0A-4DF28B7CCFE2}"/>
              </a:ext>
            </a:extLst>
          </p:cNvPr>
          <p:cNvSpPr txBox="1"/>
          <p:nvPr/>
        </p:nvSpPr>
        <p:spPr>
          <a:xfrm>
            <a:off x="1027522" y="1223363"/>
            <a:ext cx="992642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Aim :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	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aim of the project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designing a classifier to assess the quality of medicinal plant using learning algorithms.</a:t>
            </a:r>
          </a:p>
          <a:p>
            <a:endParaRPr lang="en-IN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0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 :</a:t>
            </a:r>
          </a:p>
          <a:p>
            <a:endParaRPr lang="en-IN" sz="20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2D18-274E-419F-AD7A-AE199B792DFE}"/>
              </a:ext>
            </a:extLst>
          </p:cNvPr>
          <p:cNvSpPr txBox="1"/>
          <p:nvPr/>
        </p:nvSpPr>
        <p:spPr>
          <a:xfrm>
            <a:off x="2384980" y="2884601"/>
            <a:ext cx="806934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Extensive study of state of art literature on quality assessment of medicinal plant.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identify and gather data relevant to medicinal plant quality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perform data pre-processing.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 classifiers using learning algorithms.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select the best classifier and optimize it.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validate the efficacy of proposed classifier.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5"/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ae96cba38_0_54"/>
          <p:cNvSpPr txBox="1">
            <a:spLocks noGrp="1"/>
          </p:cNvSpPr>
          <p:nvPr>
            <p:ph type="title"/>
          </p:nvPr>
        </p:nvSpPr>
        <p:spPr>
          <a:xfrm>
            <a:off x="746352" y="121319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IN" sz="2800" dirty="0">
                <a:latin typeface="Times New Roman"/>
                <a:ea typeface="Times New Roman"/>
                <a:cs typeface="Times New Roman"/>
              </a:rPr>
              <a:t>Dataset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E43FE-CA54-4C2F-B5A8-31D72C9BE495}"/>
              </a:ext>
            </a:extLst>
          </p:cNvPr>
          <p:cNvSpPr txBox="1"/>
          <p:nvPr/>
        </p:nvSpPr>
        <p:spPr>
          <a:xfrm>
            <a:off x="6211815" y="1195197"/>
            <a:ext cx="4831777" cy="4227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our 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classifier, primarily focusing on Basil,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samples were collected and verified by plant experts to ensure high data accuracy and reliability.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have prepared dataset of basil image 666 in total distributed into labelled sets based on disease category with augmentation resulting in 2986 images.</a:t>
            </a: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dataset has 5 subfolders which contain images of healthy Basil leaves and other 4 folders are diseased basil leaves namely ‘Downy Mildew’, ‘Fusarium Wilt’, ‘Gray </a:t>
            </a:r>
            <a:r>
              <a:rPr lang="en-IN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Mold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’, ’Septoria Leaf Spot’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9079F-49ED-4639-85AB-0EE803DE4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33" y="1144353"/>
            <a:ext cx="4559989" cy="45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6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e96cba38_0_74"/>
          <p:cNvSpPr txBox="1">
            <a:spLocks noGrp="1"/>
          </p:cNvSpPr>
          <p:nvPr>
            <p:ph type="title"/>
          </p:nvPr>
        </p:nvSpPr>
        <p:spPr>
          <a:xfrm>
            <a:off x="760000" y="80375"/>
            <a:ext cx="8991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 sz="3000" dirty="0"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B77A7-3DD3-4E21-8AD5-D1480E62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86" y="967851"/>
            <a:ext cx="10363187" cy="53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92187"/>
      </p:ext>
    </p:extLst>
  </p:cSld>
  <p:clrMapOvr>
    <a:masterClrMapping/>
  </p:clrMapOvr>
</p:sld>
</file>

<file path=ppt/theme/theme1.xml><?xml version="1.0" encoding="utf-8"?>
<a:theme xmlns:a="http://schemas.openxmlformats.org/drawingml/2006/main" name="AISSMSPOL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ISSMSPOL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1695</Words>
  <Application>Microsoft Office PowerPoint</Application>
  <PresentationFormat>Custom</PresentationFormat>
  <Paragraphs>206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Times New Roman</vt:lpstr>
      <vt:lpstr>Wingdings</vt:lpstr>
      <vt:lpstr>Calibri</vt:lpstr>
      <vt:lpstr>AISSMSPOLY</vt:lpstr>
      <vt:lpstr>AISSMSPOLY</vt:lpstr>
      <vt:lpstr>Design a Classifier to Assess the Quality of Medicinal Plants Using Learning Algorithms By Sayali Kapse ( Roll No:-23AI003) Second Year, ME Artificial Intelligence and Data Science  Under the guidance of Dr. M. A. Pradhan Associate Professor Computer Engineering Department  Academic Year 2024-25</vt:lpstr>
      <vt:lpstr>Index</vt:lpstr>
      <vt:lpstr>Introduction </vt:lpstr>
      <vt:lpstr>Introduction </vt:lpstr>
      <vt:lpstr>Purpose &amp; Motivation </vt:lpstr>
      <vt:lpstr>Problem Statement</vt:lpstr>
      <vt:lpstr>Aim and Objectives</vt:lpstr>
      <vt:lpstr>Dataset</vt:lpstr>
      <vt:lpstr>System Architecture</vt:lpstr>
      <vt:lpstr>Methodology</vt:lpstr>
      <vt:lpstr>Methodology</vt:lpstr>
      <vt:lpstr>Results</vt:lpstr>
      <vt:lpstr>Output screens</vt:lpstr>
      <vt:lpstr>Output screens</vt:lpstr>
      <vt:lpstr>Output screens</vt:lpstr>
      <vt:lpstr>Output screens</vt:lpstr>
      <vt:lpstr>Output screens</vt:lpstr>
      <vt:lpstr>Output screens</vt:lpstr>
      <vt:lpstr>Output screens</vt:lpstr>
      <vt:lpstr>Dissertation I</vt:lpstr>
      <vt:lpstr>Dissertation-II</vt:lpstr>
      <vt:lpstr>Dissertation II</vt:lpstr>
      <vt:lpstr>Conclusion </vt:lpstr>
      <vt:lpstr>References</vt:lpstr>
      <vt:lpstr>Thank You…!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DETECTION METHODS FOR INDUSTRIAL PRODUCTS USING DEEP LEARNING  By Pranita Vilas Shitole. ( Roll No:-23AI007) Second Year, ME Artificial Intelligence and Data Science  Under the guidance of Dr. D. M. Ujalambkar Assistant Professor Computer Engineering Department  Academic Year 2022-23</dc:title>
  <dc:creator>Admin</dc:creator>
  <cp:lastModifiedBy>Sayali Kapse</cp:lastModifiedBy>
  <cp:revision>177</cp:revision>
  <dcterms:modified xsi:type="dcterms:W3CDTF">2025-06-09T05:18:12Z</dcterms:modified>
</cp:coreProperties>
</file>